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57" r:id="rId4"/>
    <p:sldId id="267" r:id="rId5"/>
    <p:sldId id="263" r:id="rId6"/>
    <p:sldId id="268" r:id="rId7"/>
    <p:sldId id="270" r:id="rId8"/>
    <p:sldId id="271" r:id="rId9"/>
    <p:sldId id="272" r:id="rId10"/>
    <p:sldId id="273" r:id="rId11"/>
    <p:sldId id="286" r:id="rId12"/>
    <p:sldId id="287" r:id="rId13"/>
    <p:sldId id="274" r:id="rId14"/>
    <p:sldId id="285" r:id="rId15"/>
    <p:sldId id="275" r:id="rId16"/>
    <p:sldId id="288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81"/>
  </p:normalViewPr>
  <p:slideViewPr>
    <p:cSldViewPr snapToGrid="0">
      <p:cViewPr varScale="1">
        <p:scale>
          <a:sx n="239" d="100"/>
          <a:sy n="239" d="100"/>
        </p:scale>
        <p:origin x="5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FD726-C3AB-4D40-BEC2-F3F515ECE08A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F7359-4FDC-B249-9B63-C4D4F504B39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3763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F7359-4FDC-B249-9B63-C4D4F504B39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85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F7359-4FDC-B249-9B63-C4D4F504B39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184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F7359-4FDC-B249-9B63-C4D4F504B39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133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6D6C7-7D17-8BBA-9F13-D70108D58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DBC4E7-35B1-6993-0DA2-E04AEF5DF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80EB1-ECD4-7017-7537-D21A8CAC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42A07-70C1-499F-76CA-C5822D27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CAA29-D48D-764F-4F07-8A909FD5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23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63927-53CB-1F12-A2A2-FB7210DD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CF2116-9288-E67A-492E-5A08F5A63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A854-145E-F194-0929-0DBEF4E6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951ED-4EB2-EA2B-AB76-7B4BFC33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56ED3-A86B-3D9C-02F2-18CF38CE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21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248B67-84D7-DD96-1688-0483BBA31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61C678-866B-471A-BB83-D56837EAC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A1726F-232E-D1FA-F89E-2E71A0CD0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8AB07-C9EC-8E0D-A040-8BD20517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26A99-BC7A-5A3B-B445-A81957FB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70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108F6-BA82-3DD4-E868-CCF8C592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36903-62AE-4886-A7BE-C312C8F70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03078-08E7-416C-F5C2-296DED41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37E3E8-5CC1-8B8E-68C2-F6373A96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8802D-9D88-5ECD-4964-A10CC28C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4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2A811-216D-6C83-6D77-1AA013C9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8DDDFD-5BAC-DB14-8BAF-A72482DDA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296F52-608E-8422-C571-6BDF4122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D3B7E-2F2B-7291-6E4B-B3C2F255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C2BF8-7F85-BDE4-DBA8-030F2F8A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3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1B55D-B39A-D024-C982-3FB8FC86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4BCC44-B4F8-7C3E-79F0-CD940B6BC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F8F11-6250-304F-95C6-95F5C18B3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27EEBF-EFA5-6F7F-D0D7-E2FF2376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2FB96D-F175-3378-7463-1A0996FF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1ECC5F-4BE3-40AC-377E-A2955F8D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823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8BE6E-BF4F-1721-982A-5F9783153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A6DF8B-125F-B763-B62B-7B50DCCF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1748C4-1630-FEDA-4988-26AEC8C8A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1E8342-8706-0DC4-DAFB-71B15080B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41A65F-20A6-AADE-E022-11335F65E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54EE99-EED7-17C5-2594-9565FE25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A1DF11-82C4-4B56-711D-111127ED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FCF3D9-07C2-7A15-7B79-21BF7128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96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63C1D-9150-66B3-2521-804AB130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26906-6346-6E7E-4C52-F293D9EA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152CA4-64AA-F327-4C3B-B80A9F9E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0BA203-710A-A33B-3B6F-C2EB1F60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20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BECC0B-C222-3D05-F906-005F1A0E4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DD9BE0-0AF8-9066-617E-7356A2EF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8267FF-81E2-9A11-0809-59C29368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8003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B2113-14A2-1EAA-00C0-5C620798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AB48E-862B-BF44-BAD0-5728BE814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502257-87B3-8821-3EF3-92BF291D0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9B01C4-A9D9-0804-E599-2E1E3219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81E483-D801-F034-3A2F-83B750BD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B342DD-B038-856A-9094-4A596B2D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09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5604-0732-5B27-090B-9E7754F2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043412-2684-9E0B-DC00-BC9007835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DF3048-0505-4F40-2E64-E01A7123B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2498A8-9CAF-9B18-E786-21C6F630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395AE1-D513-515F-1CF9-03936D7C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44CA53-B6DA-F962-F3BB-36D054A6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2960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788DD8-3DC7-3B62-4782-6CB39602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9AB9FE-A111-4A63-4F44-821905D7F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F5989-7E9E-3ACF-CDC0-490B4BA1F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497C-8BE5-D343-93A7-ADD8EBD9D721}" type="datetimeFigureOut">
              <a:rPr kumimoji="1" lang="ko-KR" altLang="en-US" smtClean="0"/>
              <a:t>2024. 2. 29.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63ADE-7833-FADF-9A40-529DAA1F8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EADEF-564D-6480-C332-69A3F49A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A93C7-5273-F44A-A01A-78ACEA521E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9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9ZegT87QK8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26B63-2794-25A3-9136-3FFBCB295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01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" altLang="ko-KR" dirty="0"/>
              <a:t>SCORE-BASED GENERATIVE MODELING THROUGH STOCHASTIC DIFFERENTIAL EQUATIONS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FB3B04-73CC-5449-DC7F-B07B198A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9981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김용진</a:t>
            </a:r>
          </a:p>
        </p:txBody>
      </p:sp>
    </p:spTree>
    <p:extLst>
      <p:ext uri="{BB962C8B-B14F-4D97-AF65-F5344CB8AC3E}">
        <p14:creationId xmlns:p14="http://schemas.microsoft.com/office/powerpoint/2010/main" val="255482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03D91-F5BD-5ED3-1E74-B06EED35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DDPM = Score based model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AD348-4333-24B5-5EE0-2EB71D51B09D}"/>
              </a:ext>
            </a:extLst>
          </p:cNvPr>
          <p:cNvSpPr txBox="1"/>
          <p:nvPr/>
        </p:nvSpPr>
        <p:spPr>
          <a:xfrm>
            <a:off x="906966" y="169068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DDPM Loss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B13CA6-AE68-4463-0970-C4E35EE70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66" y="2130147"/>
            <a:ext cx="7772400" cy="88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4A4C1-27D7-A119-45CE-2AC9E58C5EAD}"/>
              </a:ext>
            </a:extLst>
          </p:cNvPr>
          <p:cNvSpPr txBox="1"/>
          <p:nvPr/>
        </p:nvSpPr>
        <p:spPr>
          <a:xfrm>
            <a:off x="906966" y="305966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DDPM Sampling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AE26E2-6453-7452-B729-C3B800CA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66" y="3548101"/>
            <a:ext cx="7010400" cy="69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AF40B-A749-476F-8574-9DE95C261807}"/>
              </a:ext>
            </a:extLst>
          </p:cNvPr>
          <p:cNvSpPr txBox="1"/>
          <p:nvPr/>
        </p:nvSpPr>
        <p:spPr>
          <a:xfrm>
            <a:off x="906966" y="4431861"/>
            <a:ext cx="27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Score based model Loss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1CB5DF-A61A-AE23-05EF-40F77F6ED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10" y="4845642"/>
            <a:ext cx="7429500" cy="76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48667-2D57-2F95-DC50-960AF829FD55}"/>
              </a:ext>
            </a:extLst>
          </p:cNvPr>
          <p:cNvSpPr txBox="1"/>
          <p:nvPr/>
        </p:nvSpPr>
        <p:spPr>
          <a:xfrm>
            <a:off x="906966" y="5598411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Score based model Sampling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3323DC-DA9D-72CE-7164-5CBB3631B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0" y="6078857"/>
            <a:ext cx="6438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52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B07AEA-B977-D3AC-A830-B5CD9C11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1514" cy="67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478E6E-35C5-EACA-7B6F-11AA97405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1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CCDA7-5D80-38AC-B85F-6FC3B781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Perturbing data with SDE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E2CA70-C93D-3F2A-57B3-5EC2BC10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6937"/>
            <a:ext cx="1016000" cy="355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A3222C-AA87-CB28-6486-BF042A54C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68" y="1807737"/>
            <a:ext cx="939800" cy="30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608E31-7D88-DF6D-07A4-A12B3FB6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127" y="1833137"/>
            <a:ext cx="1117600" cy="25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7510DD-5809-26CC-6370-DAB3EAF1B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711" y="1820437"/>
            <a:ext cx="11557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7DA35-78F4-7587-7301-024CE91E6EAD}"/>
              </a:ext>
            </a:extLst>
          </p:cNvPr>
          <p:cNvSpPr txBox="1"/>
          <p:nvPr/>
        </p:nvSpPr>
        <p:spPr>
          <a:xfrm>
            <a:off x="838200" y="2293795"/>
            <a:ext cx="763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t=0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T</a:t>
            </a:r>
            <a:r>
              <a:rPr kumimoji="1" lang="ko-KR" altLang="en-US" dirty="0"/>
              <a:t>까지의 </a:t>
            </a:r>
            <a:r>
              <a:rPr kumimoji="1" lang="en-US" altLang="ko-KR" dirty="0"/>
              <a:t>continuous time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Ito SDE</a:t>
            </a:r>
            <a:r>
              <a:rPr kumimoji="1" lang="ko-KR" altLang="en-US" dirty="0"/>
              <a:t>는 다음과 같이 정의된다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A9D46E-E1BA-184C-6209-AD1E5768E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874910"/>
            <a:ext cx="2820232" cy="3913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FF513D-B7E3-363E-EA33-99B58808A205}"/>
              </a:ext>
            </a:extLst>
          </p:cNvPr>
          <p:cNvSpPr/>
          <p:nvPr/>
        </p:nvSpPr>
        <p:spPr>
          <a:xfrm>
            <a:off x="1531434" y="2874910"/>
            <a:ext cx="988742" cy="336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66DFB-C8E5-C641-DCEE-C89150DEFF9A}"/>
              </a:ext>
            </a:extLst>
          </p:cNvPr>
          <p:cNvSpPr txBox="1"/>
          <p:nvPr/>
        </p:nvSpPr>
        <p:spPr>
          <a:xfrm>
            <a:off x="1376214" y="3225389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Drift term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BA394B-A20F-E329-B93C-D69098FC646F}"/>
              </a:ext>
            </a:extLst>
          </p:cNvPr>
          <p:cNvSpPr/>
          <p:nvPr/>
        </p:nvSpPr>
        <p:spPr>
          <a:xfrm>
            <a:off x="2744447" y="2869785"/>
            <a:ext cx="913985" cy="336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40757-3299-BF25-0F1E-6780B6B646CF}"/>
              </a:ext>
            </a:extLst>
          </p:cNvPr>
          <p:cNvSpPr txBox="1"/>
          <p:nvPr/>
        </p:nvSpPr>
        <p:spPr>
          <a:xfrm>
            <a:off x="2635126" y="3211551"/>
            <a:ext cx="16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Diffusion term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EFD1E-7D07-3F7E-FAB9-0E77F1CF08A5}"/>
              </a:ext>
            </a:extLst>
          </p:cNvPr>
          <p:cNvSpPr txBox="1"/>
          <p:nvPr/>
        </p:nvSpPr>
        <p:spPr>
          <a:xfrm>
            <a:off x="3755116" y="2869785"/>
            <a:ext cx="292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 = Gaussian white Noise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51702D-D20D-35C7-28BA-69D622639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601162"/>
            <a:ext cx="1828800" cy="330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CF586F-69D9-8682-7084-121D9121C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84" y="4043401"/>
            <a:ext cx="1358900" cy="317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19F669-E45C-0623-614F-C9844A2511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984" y="5054431"/>
            <a:ext cx="7772400" cy="10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9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D4889-4B16-8C31-1E9C-6A2FDF72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주식 차트</a:t>
            </a:r>
          </a:p>
        </p:txBody>
      </p:sp>
      <p:pic>
        <p:nvPicPr>
          <p:cNvPr id="1026" name="Picture 2" descr="주식 차트 보는 법: 추세를 알면 보인다">
            <a:extLst>
              <a:ext uri="{FF2B5EF4-FFF2-40B4-BE49-F238E27FC236}">
                <a16:creationId xmlns:a16="http://schemas.microsoft.com/office/drawing/2014/main" id="{386EF082-94A8-5969-1D67-C3223F5B6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19" y="2047702"/>
            <a:ext cx="6479761" cy="42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287DA9-CA99-D9F6-1AB1-1599789A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5" y="1944806"/>
            <a:ext cx="2820232" cy="3913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283203-4EF8-1D69-46EA-F0C0E229D815}"/>
              </a:ext>
            </a:extLst>
          </p:cNvPr>
          <p:cNvSpPr/>
          <p:nvPr/>
        </p:nvSpPr>
        <p:spPr>
          <a:xfrm>
            <a:off x="1547999" y="1944806"/>
            <a:ext cx="988742" cy="336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E37E1F-1B80-44A3-4BB7-1144184EB3A1}"/>
              </a:ext>
            </a:extLst>
          </p:cNvPr>
          <p:cNvSpPr/>
          <p:nvPr/>
        </p:nvSpPr>
        <p:spPr>
          <a:xfrm>
            <a:off x="2761012" y="1939681"/>
            <a:ext cx="913985" cy="336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243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09961-FA41-6230-1299-9230F16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Perturbing data with SDE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0C34396-2772-6167-3490-687BF6F9E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3723"/>
            <a:ext cx="9504074" cy="32191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D0295C-8A9D-10F7-B337-9404B890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744"/>
            <a:ext cx="2820232" cy="3913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DCDF74-B848-007D-4015-BB1877C27EC4}"/>
              </a:ext>
            </a:extLst>
          </p:cNvPr>
          <p:cNvSpPr/>
          <p:nvPr/>
        </p:nvSpPr>
        <p:spPr>
          <a:xfrm>
            <a:off x="1531434" y="1828744"/>
            <a:ext cx="988742" cy="336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077BD-5492-4EAA-0D58-CCABBDC4B4E3}"/>
              </a:ext>
            </a:extLst>
          </p:cNvPr>
          <p:cNvSpPr txBox="1"/>
          <p:nvPr/>
        </p:nvSpPr>
        <p:spPr>
          <a:xfrm>
            <a:off x="1376214" y="2179223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Drift term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4131BE-34A4-4F58-08DE-06C7628DC49A}"/>
              </a:ext>
            </a:extLst>
          </p:cNvPr>
          <p:cNvSpPr/>
          <p:nvPr/>
        </p:nvSpPr>
        <p:spPr>
          <a:xfrm>
            <a:off x="2744447" y="1823619"/>
            <a:ext cx="913985" cy="336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2605D-E98D-343F-5A8D-AC71C66E876B}"/>
              </a:ext>
            </a:extLst>
          </p:cNvPr>
          <p:cNvSpPr txBox="1"/>
          <p:nvPr/>
        </p:nvSpPr>
        <p:spPr>
          <a:xfrm>
            <a:off x="2635126" y="2165385"/>
            <a:ext cx="16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Diffusion term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5FBE1-AC02-35AB-71D0-B8ECD7E04945}"/>
              </a:ext>
            </a:extLst>
          </p:cNvPr>
          <p:cNvSpPr txBox="1"/>
          <p:nvPr/>
        </p:nvSpPr>
        <p:spPr>
          <a:xfrm>
            <a:off x="3755116" y="1823619"/>
            <a:ext cx="292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 = Gaussian white Noise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27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93B5A-6A85-8522-869C-A00C22AA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SDE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56DFF-8ED0-269E-D23E-08C7FB82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Variance Exploding(VE) SDE -&gt; SMLD</a:t>
            </a:r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Variance Preserving(VP) SDE -&gt; DDPM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Sub-VP SDE (Proposed)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5" name="그림 4" descr="폰트, 텍스트, 화이트, 도표이(가) 표시된 사진&#10;&#10;자동 생성된 설명">
            <a:extLst>
              <a:ext uri="{FF2B5EF4-FFF2-40B4-BE49-F238E27FC236}">
                <a16:creationId xmlns:a16="http://schemas.microsoft.com/office/drawing/2014/main" id="{2680807C-2362-D964-CDAD-A6903A58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6" y="2265178"/>
            <a:ext cx="2946400" cy="110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5D2524-B7B2-9028-9CC3-EE239012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58" y="3809631"/>
            <a:ext cx="4165600" cy="1041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031E30-B2BD-7106-5B8F-081F29F03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58" y="5448300"/>
            <a:ext cx="6172200" cy="86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54A0E-BD1C-C9B1-4B17-4B36C6E255DD}"/>
              </a:ext>
            </a:extLst>
          </p:cNvPr>
          <p:cNvSpPr txBox="1"/>
          <p:nvPr/>
        </p:nvSpPr>
        <p:spPr>
          <a:xfrm>
            <a:off x="838200" y="6431850"/>
            <a:ext cx="61162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참고</a:t>
            </a:r>
            <a:r>
              <a:rPr kumimoji="1" lang="en-US" altLang="ko-KR" sz="1500" dirty="0"/>
              <a:t>: https://</a:t>
            </a:r>
            <a:r>
              <a:rPr kumimoji="1" lang="en-US" altLang="ko-KR" sz="1500" dirty="0" err="1"/>
              <a:t>github.com</a:t>
            </a:r>
            <a:r>
              <a:rPr kumimoji="1" lang="en-US" altLang="ko-KR" sz="1500" dirty="0"/>
              <a:t>/yang-song/</a:t>
            </a:r>
            <a:r>
              <a:rPr kumimoji="1" lang="en-US" altLang="ko-KR" sz="1500" dirty="0" err="1"/>
              <a:t>score_sde</a:t>
            </a:r>
            <a:r>
              <a:rPr kumimoji="1" lang="en-US" altLang="ko-KR" sz="1500" dirty="0"/>
              <a:t>/blob/main/</a:t>
            </a:r>
            <a:r>
              <a:rPr kumimoji="1" lang="en-US" altLang="ko-KR" sz="1500" dirty="0" err="1"/>
              <a:t>sde_lib.py</a:t>
            </a:r>
            <a:endParaRPr kumimoji="1"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4264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580A-F99B-6C45-09FD-03557D1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Reverse SDE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46CD6E-6E8C-535E-FB29-927ACA27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02" y="1880933"/>
            <a:ext cx="9023195" cy="4060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7211FF-C05F-F095-B8C0-B7A313B70302}"/>
              </a:ext>
            </a:extLst>
          </p:cNvPr>
          <p:cNvSpPr txBox="1"/>
          <p:nvPr/>
        </p:nvSpPr>
        <p:spPr>
          <a:xfrm>
            <a:off x="838200" y="6492875"/>
            <a:ext cx="639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 https://</a:t>
            </a:r>
            <a:r>
              <a:rPr kumimoji="1" lang="en-US" altLang="ko-KR" sz="1200" dirty="0" err="1"/>
              <a:t>www.youtube.com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watch?v</a:t>
            </a:r>
            <a:r>
              <a:rPr kumimoji="1" lang="en-US" altLang="ko-KR" sz="1200" dirty="0"/>
              <a:t>=uG2ceFnUeQU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65744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580A-F99B-6C45-09FD-03557D1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SDE Solver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211FF-C05F-F095-B8C0-B7A313B70302}"/>
              </a:ext>
            </a:extLst>
          </p:cNvPr>
          <p:cNvSpPr txBox="1"/>
          <p:nvPr/>
        </p:nvSpPr>
        <p:spPr>
          <a:xfrm>
            <a:off x="838200" y="6492875"/>
            <a:ext cx="639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 https://</a:t>
            </a:r>
            <a:r>
              <a:rPr kumimoji="1" lang="en-US" altLang="ko-KR" sz="1200" dirty="0" err="1"/>
              <a:t>www.youtube.com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watch?v</a:t>
            </a:r>
            <a:r>
              <a:rPr kumimoji="1" lang="en-US" altLang="ko-KR" sz="1200" dirty="0"/>
              <a:t>=uG2ceFnUeQU</a:t>
            </a:r>
            <a:endParaRPr kumimoji="1"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755E6-891D-EE52-A0AC-436C0E725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57" y="1821135"/>
            <a:ext cx="8084685" cy="37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50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6C89C-BD45-4B71-254B-C57C3665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SDE solver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C08D32-E953-74DD-E232-DC191C95C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066" y="1825625"/>
            <a:ext cx="1044986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8167A4-FCAD-7A85-ADF6-EEB670688100}"/>
              </a:ext>
            </a:extLst>
          </p:cNvPr>
          <p:cNvSpPr txBox="1"/>
          <p:nvPr/>
        </p:nvSpPr>
        <p:spPr>
          <a:xfrm>
            <a:off x="838200" y="6311900"/>
            <a:ext cx="639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 </a:t>
            </a:r>
            <a:r>
              <a:rPr kumimoji="1" lang="en-US" altLang="ko-KR" sz="1200" dirty="0">
                <a:hlinkClick r:id="rId3"/>
              </a:rPr>
              <a:t>https://www.youtube.com/watch?v=L9ZegT87QK8</a:t>
            </a:r>
            <a:endParaRPr kumimoji="1" lang="en-US" altLang="ko-KR" sz="1200" dirty="0"/>
          </a:p>
          <a:p>
            <a:r>
              <a:rPr kumimoji="1" lang="ko-KR" altLang="en-US" sz="1200" dirty="0"/>
              <a:t>참고</a:t>
            </a:r>
            <a:r>
              <a:rPr kumimoji="1" lang="en-US" altLang="ko-KR" sz="1200" dirty="0"/>
              <a:t>: https://</a:t>
            </a:r>
            <a:r>
              <a:rPr kumimoji="1" lang="en-US" altLang="ko-KR" sz="1200" dirty="0" err="1"/>
              <a:t>github.com</a:t>
            </a:r>
            <a:r>
              <a:rPr kumimoji="1" lang="en-US" altLang="ko-KR" sz="1200" dirty="0"/>
              <a:t>/yang-song/</a:t>
            </a:r>
            <a:r>
              <a:rPr kumimoji="1" lang="en-US" altLang="ko-KR" sz="1200" dirty="0" err="1"/>
              <a:t>score_sde</a:t>
            </a:r>
            <a:r>
              <a:rPr kumimoji="1" lang="en-US" altLang="ko-KR" sz="1200" dirty="0"/>
              <a:t>/blob/main/sampling.py#L184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1201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C0961-914D-EF76-999D-B6C5A439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Score based model &amp; DDPM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0BAB2-6C0E-8C2E-C94E-62FA477ED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Score based model</a:t>
            </a:r>
            <a:r>
              <a:rPr kumimoji="1" lang="ko-KR" altLang="en-US" dirty="0"/>
              <a:t>은 여러 강도의 </a:t>
            </a:r>
            <a:r>
              <a:rPr kumimoji="1" lang="en-US" altLang="ko-KR" dirty="0"/>
              <a:t>gaussian noise</a:t>
            </a:r>
            <a:r>
              <a:rPr kumimoji="1" lang="ko-KR" altLang="en-US" dirty="0"/>
              <a:t>가 더해진 이미지를 이용하여 </a:t>
            </a:r>
            <a:r>
              <a:rPr kumimoji="1" lang="en-US" altLang="ko-KR" dirty="0"/>
              <a:t>score matching -&gt; annealed </a:t>
            </a:r>
            <a:r>
              <a:rPr kumimoji="1" lang="en-US" altLang="ko-KR" dirty="0" err="1"/>
              <a:t>langevin</a:t>
            </a:r>
            <a:r>
              <a:rPr kumimoji="1" lang="en-US" altLang="ko-KR" dirty="0"/>
              <a:t> dynamics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sampling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DDPM</a:t>
            </a:r>
            <a:r>
              <a:rPr kumimoji="1" lang="ko-KR" altLang="en-US" dirty="0"/>
              <a:t>은 하나의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에 대해서 여러 강도의 </a:t>
            </a:r>
            <a:r>
              <a:rPr kumimoji="1" lang="en-US" altLang="ko-KR" dirty="0"/>
              <a:t>gaussian noise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연속해서 </a:t>
            </a:r>
            <a:r>
              <a:rPr kumimoji="1" lang="en-US" altLang="ko-KR" dirty="0"/>
              <a:t>add -&gt; reverse process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noise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걷어내며 </a:t>
            </a:r>
            <a:r>
              <a:rPr kumimoji="1" lang="en-US" altLang="ko-KR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3181523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6C89C-BD45-4B71-254B-C57C3665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SDE solver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167A4-FCAD-7A85-ADF6-EEB670688100}"/>
              </a:ext>
            </a:extLst>
          </p:cNvPr>
          <p:cNvSpPr txBox="1"/>
          <p:nvPr/>
        </p:nvSpPr>
        <p:spPr>
          <a:xfrm>
            <a:off x="838200" y="6492875"/>
            <a:ext cx="639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 https://</a:t>
            </a:r>
            <a:r>
              <a:rPr kumimoji="1" lang="en-US" altLang="ko-KR" sz="1200" dirty="0" err="1"/>
              <a:t>www.youtube.com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watch?v</a:t>
            </a:r>
            <a:r>
              <a:rPr kumimoji="1" lang="en-US" altLang="ko-KR" sz="1200" dirty="0"/>
              <a:t>=L9ZegT87QK8</a:t>
            </a:r>
            <a:endParaRPr kumimoji="1" lang="ko-KR" altLang="en-US" sz="12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38774D0-23D0-E6C8-F9D9-1868060F5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660" y="1825625"/>
            <a:ext cx="95246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6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A059F-5185-FC6E-961D-0E013DA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Predictor-Corrector Sampling Method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74DEC4-5D12-DACA-7062-B2ADD894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303" y="1825625"/>
            <a:ext cx="981139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87C87-3310-ADC5-534B-09E507BF0E72}"/>
              </a:ext>
            </a:extLst>
          </p:cNvPr>
          <p:cNvSpPr txBox="1"/>
          <p:nvPr/>
        </p:nvSpPr>
        <p:spPr>
          <a:xfrm>
            <a:off x="838200" y="6492875"/>
            <a:ext cx="639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 https://</a:t>
            </a:r>
            <a:r>
              <a:rPr kumimoji="1" lang="en-US" altLang="ko-KR" sz="1200" dirty="0" err="1"/>
              <a:t>www.youtube.com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watch?v</a:t>
            </a:r>
            <a:r>
              <a:rPr kumimoji="1" lang="en-US" altLang="ko-KR" sz="1200" dirty="0"/>
              <a:t>=uG2ceFnUeQU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8944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D5DF4-BABF-2D84-BA34-642473C4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SDE to ODE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BFB0585-9818-9312-391B-21297A72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392" y="1690688"/>
            <a:ext cx="9447215" cy="4719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C9492-649F-ECD1-10BC-6AE368E72441}"/>
              </a:ext>
            </a:extLst>
          </p:cNvPr>
          <p:cNvSpPr txBox="1"/>
          <p:nvPr/>
        </p:nvSpPr>
        <p:spPr>
          <a:xfrm>
            <a:off x="838200" y="6492875"/>
            <a:ext cx="639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 https://</a:t>
            </a:r>
            <a:r>
              <a:rPr kumimoji="1" lang="en-US" altLang="ko-KR" sz="1200" dirty="0" err="1"/>
              <a:t>www.youtube.com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watch?v</a:t>
            </a:r>
            <a:r>
              <a:rPr kumimoji="1" lang="en-US" altLang="ko-KR" sz="1200" dirty="0"/>
              <a:t>=uG2ceFnUeQU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440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D5DF4-BABF-2D84-BA34-642473C4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SDE to ODE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C9492-649F-ECD1-10BC-6AE368E72441}"/>
              </a:ext>
            </a:extLst>
          </p:cNvPr>
          <p:cNvSpPr txBox="1"/>
          <p:nvPr/>
        </p:nvSpPr>
        <p:spPr>
          <a:xfrm>
            <a:off x="838200" y="6492875"/>
            <a:ext cx="639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 https://</a:t>
            </a:r>
            <a:r>
              <a:rPr kumimoji="1" lang="en-US" altLang="ko-KR" sz="1200" dirty="0" err="1"/>
              <a:t>www.youtube.com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watch?v</a:t>
            </a:r>
            <a:r>
              <a:rPr kumimoji="1" lang="en-US" altLang="ko-KR" sz="1200" dirty="0"/>
              <a:t>=uG2ceFnUeQU</a:t>
            </a:r>
            <a:endParaRPr kumimoji="1" lang="ko-KR" altLang="en-US" sz="12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F17E3DC-8CA4-100D-CED4-99A40B395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326" y="1825625"/>
            <a:ext cx="96953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2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D5DF4-BABF-2D84-BA34-642473C4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Conditional Generation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C9492-649F-ECD1-10BC-6AE368E72441}"/>
              </a:ext>
            </a:extLst>
          </p:cNvPr>
          <p:cNvSpPr txBox="1"/>
          <p:nvPr/>
        </p:nvSpPr>
        <p:spPr>
          <a:xfrm>
            <a:off x="838200" y="6492875"/>
            <a:ext cx="639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 https://</a:t>
            </a:r>
            <a:r>
              <a:rPr kumimoji="1" lang="en-US" altLang="ko-KR" sz="1200" dirty="0" err="1"/>
              <a:t>www.youtube.com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watch?v</a:t>
            </a:r>
            <a:r>
              <a:rPr kumimoji="1" lang="en-US" altLang="ko-KR" sz="1200" dirty="0"/>
              <a:t>=uG2ceFnUeQU</a:t>
            </a:r>
            <a:endParaRPr kumimoji="1" lang="ko-KR" altLang="en-US" sz="12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294859-B7A6-40A1-E19E-5FC2E28A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0559"/>
            <a:ext cx="10515600" cy="34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7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0422E-A38F-6715-7E31-C77677AB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Q&amp;A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06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3FA95-9A13-1DA8-92E1-1B7B3334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Recap Score based model</a:t>
            </a:r>
            <a:endParaRPr kumimoji="1"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1A70D7-109D-F46E-53DE-538B63061B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98" y="3118103"/>
            <a:ext cx="3587326" cy="349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1EC02-C361-E882-0F51-7344822A1D8A}"/>
              </a:ext>
            </a:extLst>
          </p:cNvPr>
          <p:cNvSpPr txBox="1"/>
          <p:nvPr/>
        </p:nvSpPr>
        <p:spPr>
          <a:xfrm>
            <a:off x="838200" y="1901952"/>
            <a:ext cx="9262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Fisher divergence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학습시킬 수 있다</a:t>
            </a:r>
            <a:r>
              <a:rPr kumimoji="1" lang="en-US" altLang="ko-KR" dirty="0"/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Fisher</a:t>
            </a:r>
            <a:r>
              <a:rPr kumimoji="1" lang="ko-KR" altLang="en-US" dirty="0"/>
              <a:t> </a:t>
            </a:r>
            <a:r>
              <a:rPr kumimoji="1" lang="en-US" altLang="ko-KR" dirty="0"/>
              <a:t>divergence</a:t>
            </a:r>
            <a:r>
              <a:rPr kumimoji="1" lang="ko-KR" altLang="en-US" dirty="0"/>
              <a:t>란 두 분포의 유사도를 측정하기 위해 </a:t>
            </a:r>
            <a:r>
              <a:rPr kumimoji="1" lang="en-US" altLang="ko-KR" dirty="0"/>
              <a:t>derivative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354434-27AF-4A16-12FB-2F24FAA6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691" y="2548282"/>
            <a:ext cx="3794174" cy="569821"/>
          </a:xfrm>
          <a:prstGeom prst="rect">
            <a:avLst/>
          </a:prstGeo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18E30C74-4CAB-160E-0CB6-188AA76D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07" y="3955532"/>
            <a:ext cx="3429165" cy="501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7794C5-C2A3-BA49-3849-E69FB1CAAFC1}"/>
              </a:ext>
            </a:extLst>
          </p:cNvPr>
          <p:cNvSpPr txBox="1"/>
          <p:nvPr/>
        </p:nvSpPr>
        <p:spPr>
          <a:xfrm>
            <a:off x="838200" y="3429000"/>
            <a:ext cx="503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Score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based model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Fisher divergence</a:t>
            </a:r>
            <a:r>
              <a:rPr kumimoji="1" lang="ko-KR" altLang="en-US" dirty="0"/>
              <a:t>는</a:t>
            </a:r>
          </a:p>
        </p:txBody>
      </p:sp>
    </p:spTree>
    <p:extLst>
      <p:ext uri="{BB962C8B-B14F-4D97-AF65-F5344CB8AC3E}">
        <p14:creationId xmlns:p14="http://schemas.microsoft.com/office/powerpoint/2010/main" val="317946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54D78-9D12-4DBD-F8F8-44F8C27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Recap Score based model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0734D-B9EA-3585-CC39-E99F1F03D68D}"/>
              </a:ext>
            </a:extLst>
          </p:cNvPr>
          <p:cNvSpPr txBox="1"/>
          <p:nvPr/>
        </p:nvSpPr>
        <p:spPr>
          <a:xfrm>
            <a:off x="996176" y="2587083"/>
            <a:ext cx="333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 Denoising score matching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6A736-F4F3-1E31-866E-07A9B42977B0}"/>
              </a:ext>
            </a:extLst>
          </p:cNvPr>
          <p:cNvSpPr txBox="1"/>
          <p:nvPr/>
        </p:nvSpPr>
        <p:spPr>
          <a:xfrm>
            <a:off x="1390185" y="3204117"/>
            <a:ext cx="638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perturbation noise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더해서 </a:t>
            </a:r>
            <a:r>
              <a:rPr kumimoji="1" lang="en-US" altLang="ko-KR" dirty="0"/>
              <a:t>score matching</a:t>
            </a:r>
            <a:r>
              <a:rPr kumimoji="1" lang="ko-KR" altLang="en-US" dirty="0"/>
              <a:t>을 진행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6B7E7B-7098-CC86-0127-FD49CC316D92}"/>
                  </a:ext>
                </a:extLst>
              </p:cNvPr>
              <p:cNvSpPr txBox="1"/>
              <p:nvPr/>
            </p:nvSpPr>
            <p:spPr>
              <a:xfrm>
                <a:off x="1390185" y="3573449"/>
                <a:ext cx="6076856" cy="689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Data point x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Perturbed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≜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6B7E7B-7098-CC86-0127-FD49CC316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85" y="3573449"/>
                <a:ext cx="6076856" cy="689099"/>
              </a:xfrm>
              <a:prstGeom prst="rect">
                <a:avLst/>
              </a:prstGeom>
              <a:blipFill>
                <a:blip r:embed="rId3"/>
                <a:stretch>
                  <a:fillRect l="-835" t="-36364" b="-10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8A83683D-A2B9-5A64-5A11-30F610192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85" y="4331464"/>
            <a:ext cx="4705815" cy="6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9D679-52CA-E5BA-10CE-89AF195B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Recap Score based model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D0969F-BC63-FABA-E3E2-A8CDA9168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/>
              <a:t>Langevin dynamics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MCMC</a:t>
            </a:r>
            <a:r>
              <a:rPr kumimoji="1" lang="ko-KR" altLang="en-US" sz="1800" dirty="0"/>
              <a:t>방법을 통해 </a:t>
            </a:r>
            <a:r>
              <a:rPr kumimoji="1" lang="en-US" altLang="ko-KR" sz="1800" dirty="0"/>
              <a:t>Score function</a:t>
            </a:r>
            <a:r>
              <a:rPr kumimoji="1" lang="ko-KR" altLang="en-US" sz="1800" dirty="0"/>
              <a:t>만 가지고 </a:t>
            </a:r>
            <a:r>
              <a:rPr kumimoji="1" lang="en-US" altLang="ko-KR" sz="1800" dirty="0"/>
              <a:t>p(x)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sampling</a:t>
            </a:r>
            <a:r>
              <a:rPr kumimoji="1" lang="ko-KR" altLang="en-US" sz="1800" dirty="0"/>
              <a:t>할 수 있는 방법론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32BC4-BE58-B3A8-0496-A3E82B17BF0F}"/>
              </a:ext>
            </a:extLst>
          </p:cNvPr>
          <p:cNvSpPr txBox="1"/>
          <p:nvPr/>
        </p:nvSpPr>
        <p:spPr>
          <a:xfrm>
            <a:off x="838200" y="1388825"/>
            <a:ext cx="610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Score function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구하는건</a:t>
            </a:r>
            <a:r>
              <a:rPr kumimoji="1" lang="ko-KR" altLang="en-US" dirty="0"/>
              <a:t> 알겠는데 </a:t>
            </a:r>
            <a:r>
              <a:rPr kumimoji="1" lang="en-US" altLang="ko-KR" dirty="0"/>
              <a:t>Sampling</a:t>
            </a:r>
            <a:r>
              <a:rPr kumimoji="1" lang="ko-KR" altLang="en-US" dirty="0"/>
              <a:t>은 어떻게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CA8DC1-59B1-2182-EA74-45BD3B34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60" y="2400689"/>
            <a:ext cx="8461917" cy="7623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CCF46D-C88D-23C5-4810-E40CC1194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268" y="2562517"/>
            <a:ext cx="1434140" cy="4386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9BD1B2-AEB7-62C7-2CE8-B574FB18D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267" y="3001195"/>
            <a:ext cx="1603319" cy="366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3B98AC-B84A-5BC0-A4CC-E47BD4BA569E}"/>
                  </a:ext>
                </a:extLst>
              </p:cNvPr>
              <p:cNvSpPr txBox="1"/>
              <p:nvPr/>
            </p:nvSpPr>
            <p:spPr>
              <a:xfrm>
                <a:off x="912018" y="3429000"/>
                <a:ext cx="75968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일반적인 상황에서 </a:t>
                </a:r>
                <a:r>
                  <a:rPr kumimoji="1" lang="en-US" altLang="ko-KR" dirty="0" err="1"/>
                  <a:t>ε</a:t>
                </a:r>
                <a:r>
                  <a:rPr kumimoji="1" lang="en-US" altLang="ko-KR" dirty="0"/>
                  <a:t> -&gt; 0 &amp; K -&gt; ∞</a:t>
                </a:r>
                <a:r>
                  <a:rPr kumimoji="1" lang="ko-KR" altLang="en-US" dirty="0"/>
                  <a:t> 이면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P(x)</a:t>
                </a:r>
                <a:r>
                  <a:rPr kumimoji="1" lang="ko-KR" altLang="en-US" dirty="0"/>
                  <a:t>로 수렴한다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R" dirty="0" err="1"/>
                  <a:t>ε</a:t>
                </a:r>
                <a:r>
                  <a:rPr kumimoji="1" lang="ko-KR" altLang="en-US" dirty="0"/>
                  <a:t>이 충분히 작고 </a:t>
                </a:r>
                <a:r>
                  <a:rPr kumimoji="1" lang="en-US" altLang="ko-KR" dirty="0"/>
                  <a:t>K</a:t>
                </a:r>
                <a:r>
                  <a:rPr kumimoji="1" lang="ko-KR" altLang="en-US" dirty="0"/>
                  <a:t>가 충분히 크다면 </a:t>
                </a:r>
                <a:r>
                  <a:rPr kumimoji="1" lang="en-US" altLang="ko-KR" dirty="0"/>
                  <a:t>error</a:t>
                </a:r>
                <a:r>
                  <a:rPr kumimoji="1" lang="ko-KR" altLang="en-US" dirty="0"/>
                  <a:t>는 무시할 수 있는 수준이 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3B98AC-B84A-5BC0-A4CC-E47BD4BA5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8" y="3429000"/>
                <a:ext cx="7596888" cy="646331"/>
              </a:xfrm>
              <a:prstGeom prst="rect">
                <a:avLst/>
              </a:prstGeom>
              <a:blipFill>
                <a:blip r:embed="rId5"/>
                <a:stretch>
                  <a:fillRect l="-835" t="-5769" r="-334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F57510B0-3C3A-168D-1C87-0F7A4688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723" y="3601702"/>
            <a:ext cx="3044282" cy="304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93DFF-7A5E-3DD5-BBF9-D5AF49781EB0}"/>
              </a:ext>
            </a:extLst>
          </p:cNvPr>
          <p:cNvSpPr txBox="1"/>
          <p:nvPr/>
        </p:nvSpPr>
        <p:spPr>
          <a:xfrm>
            <a:off x="912018" y="4341307"/>
            <a:ext cx="665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우리는 앞서 </a:t>
            </a:r>
            <a:r>
              <a:rPr kumimoji="1" lang="en-US" altLang="ko-KR" dirty="0"/>
              <a:t>Score based model</a:t>
            </a:r>
            <a:r>
              <a:rPr kumimoji="1" lang="ko-KR" altLang="en-US" dirty="0"/>
              <a:t>을 이용하여 </a:t>
            </a:r>
            <a:r>
              <a:rPr kumimoji="1" lang="en-US" altLang="ko-KR" dirty="0"/>
              <a:t>Score function</a:t>
            </a:r>
            <a:r>
              <a:rPr kumimoji="1" lang="ko-KR" altLang="en-US" dirty="0"/>
              <a:t>을 </a:t>
            </a:r>
            <a:endParaRPr kumimoji="1" lang="en-US" altLang="ko-KR" dirty="0"/>
          </a:p>
          <a:p>
            <a:r>
              <a:rPr kumimoji="1" lang="ko-KR" altLang="en-US" dirty="0"/>
              <a:t>근사했기</a:t>
            </a:r>
            <a:r>
              <a:rPr kumimoji="1" lang="en-US" altLang="ko-KR" dirty="0"/>
              <a:t> </a:t>
            </a:r>
            <a:r>
              <a:rPr kumimoji="1" lang="ko-KR" altLang="en-US" dirty="0"/>
              <a:t>때문에 </a:t>
            </a:r>
            <a:r>
              <a:rPr kumimoji="1" lang="en-US" altLang="ko-KR" dirty="0"/>
              <a:t>Langevin dynamics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이용할 수 있게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03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45448-C640-89E9-A8A0-4A01A45E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Recap DDPM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C17C61-15E7-DB90-F87B-6AC4092E0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356" y="2485410"/>
            <a:ext cx="8421288" cy="18871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B6CA48-D951-6101-5FA8-B39B4D74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1" y="4783349"/>
            <a:ext cx="6478137" cy="7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7E828-1494-C86F-68F1-0926C3BB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Recap DDPM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114BD22-6465-27D7-D796-2E7783C4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357" y="2036356"/>
            <a:ext cx="9249908" cy="228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1732B-322F-5E19-CF92-AE49BED110E7}"/>
              </a:ext>
            </a:extLst>
          </p:cNvPr>
          <p:cNvSpPr txBox="1"/>
          <p:nvPr/>
        </p:nvSpPr>
        <p:spPr>
          <a:xfrm>
            <a:off x="1599357" y="1690688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DDPM algorithm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A26CE2-18B4-B87D-3AA5-02FE069B9655}"/>
              </a:ext>
            </a:extLst>
          </p:cNvPr>
          <p:cNvSpPr/>
          <p:nvPr/>
        </p:nvSpPr>
        <p:spPr>
          <a:xfrm>
            <a:off x="6646127" y="3285893"/>
            <a:ext cx="3806283" cy="37170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7679E-2BEB-4314-4D2A-847101DFD232}"/>
              </a:ext>
            </a:extLst>
          </p:cNvPr>
          <p:cNvSpPr txBox="1"/>
          <p:nvPr/>
        </p:nvSpPr>
        <p:spPr>
          <a:xfrm>
            <a:off x="1599357" y="4797980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Langevin Dynamics sampling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EB1F05-3653-0634-702A-F0AFA28A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57" y="5352046"/>
            <a:ext cx="8461917" cy="7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1D031-F1ED-AB02-0FDE-6BF44366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DDPM = Score matching!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9A0E7-F059-CB2E-2CFB-68E079C1E32C}"/>
              </a:ext>
            </a:extLst>
          </p:cNvPr>
          <p:cNvSpPr txBox="1"/>
          <p:nvPr/>
        </p:nvSpPr>
        <p:spPr>
          <a:xfrm>
            <a:off x="973873" y="1977483"/>
            <a:ext cx="327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Score matching Loss function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05608-E484-50EE-F24D-D392AE20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3" y="2450625"/>
            <a:ext cx="4705815" cy="6501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7DB0B4-EFE9-4AF0-1205-63F238F5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74" y="4045373"/>
            <a:ext cx="6289288" cy="745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63153-8534-C4C8-8C94-0213844EBF48}"/>
              </a:ext>
            </a:extLst>
          </p:cNvPr>
          <p:cNvSpPr txBox="1"/>
          <p:nvPr/>
        </p:nvSpPr>
        <p:spPr>
          <a:xfrm>
            <a:off x="973873" y="367604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DDPM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38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1D031-F1ED-AB02-0FDE-6BF44366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DDPM = Score matching!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6BCF5D-5181-6EBE-8FE5-2015328B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73" y="1445122"/>
            <a:ext cx="5278421" cy="5224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13C8D-949E-8899-9E1E-A41ACFA38622}"/>
              </a:ext>
            </a:extLst>
          </p:cNvPr>
          <p:cNvSpPr txBox="1"/>
          <p:nvPr/>
        </p:nvSpPr>
        <p:spPr>
          <a:xfrm>
            <a:off x="346348" y="2118732"/>
            <a:ext cx="327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Score matching Loss function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29354D-EC18-3CD7-DE47-EEAD1A2B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48" y="2591874"/>
            <a:ext cx="4705815" cy="6501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D99A9C-A40E-7517-BB18-114423664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9" y="4186623"/>
            <a:ext cx="5487418" cy="650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B31835-F807-C266-1E93-1DFFA7E5B4F2}"/>
              </a:ext>
            </a:extLst>
          </p:cNvPr>
          <p:cNvSpPr txBox="1"/>
          <p:nvPr/>
        </p:nvSpPr>
        <p:spPr>
          <a:xfrm>
            <a:off x="346348" y="381729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DDPM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159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517</Words>
  <Application>Microsoft Macintosh PowerPoint</Application>
  <PresentationFormat>와이드스크린</PresentationFormat>
  <Paragraphs>77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Cambria Math</vt:lpstr>
      <vt:lpstr>Office 테마</vt:lpstr>
      <vt:lpstr>SCORE-BASED GENERATIVE MODELING THROUGH STOCHASTIC DIFFERENTIAL EQUATIONS</vt:lpstr>
      <vt:lpstr>Score based model &amp; DDPM</vt:lpstr>
      <vt:lpstr>Recap Score based model</vt:lpstr>
      <vt:lpstr>Recap Score based model</vt:lpstr>
      <vt:lpstr>Recap Score based model</vt:lpstr>
      <vt:lpstr>Recap DDPM</vt:lpstr>
      <vt:lpstr>Recap DDPM</vt:lpstr>
      <vt:lpstr>DDPM = Score matching!</vt:lpstr>
      <vt:lpstr>DDPM = Score matching!</vt:lpstr>
      <vt:lpstr>DDPM = Score based model</vt:lpstr>
      <vt:lpstr>PowerPoint 프레젠테이션</vt:lpstr>
      <vt:lpstr>PowerPoint 프레젠테이션</vt:lpstr>
      <vt:lpstr>Perturbing data with SDE</vt:lpstr>
      <vt:lpstr>주식 차트</vt:lpstr>
      <vt:lpstr>Perturbing data with SDE</vt:lpstr>
      <vt:lpstr>SDE</vt:lpstr>
      <vt:lpstr>Reverse SDE</vt:lpstr>
      <vt:lpstr>SDE Solver</vt:lpstr>
      <vt:lpstr>SDE solver</vt:lpstr>
      <vt:lpstr>SDE solver</vt:lpstr>
      <vt:lpstr>Predictor-Corrector Sampling Method</vt:lpstr>
      <vt:lpstr>SDE to ODE</vt:lpstr>
      <vt:lpstr>SDE to ODE</vt:lpstr>
      <vt:lpstr>Conditional Generation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김용진</dc:creator>
  <cp:lastModifiedBy>김용진</cp:lastModifiedBy>
  <cp:revision>22</cp:revision>
  <dcterms:created xsi:type="dcterms:W3CDTF">2024-02-27T04:02:53Z</dcterms:created>
  <dcterms:modified xsi:type="dcterms:W3CDTF">2024-02-29T12:45:41Z</dcterms:modified>
</cp:coreProperties>
</file>